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7" r:id="rId3"/>
    <p:sldId id="257" r:id="rId4"/>
    <p:sldId id="258" r:id="rId5"/>
    <p:sldId id="265" r:id="rId6"/>
    <p:sldId id="266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D7DA"/>
    <a:srgbClr val="FFBD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28"/>
    <p:restoredTop sz="94663"/>
  </p:normalViewPr>
  <p:slideViewPr>
    <p:cSldViewPr snapToGrid="0" snapToObjects="1">
      <p:cViewPr varScale="1">
        <p:scale>
          <a:sx n="58" d="100"/>
          <a:sy n="58" d="100"/>
        </p:scale>
        <p:origin x="82" y="4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7728B-26ED-7345-9C16-F3B2A62BD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C8DC75-252F-9B46-8C69-88481D709E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97BFC-D5FC-2048-AFFA-3086670D4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CED31-1EC7-314A-92E0-81B4BD84D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B17A4-10E7-2249-AAEB-B63D1C47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114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BD524-F966-1149-B04E-FCD6F409B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402EB3-E2BE-9F47-8F15-C8CC4A408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EE3C7-DBEE-DC4A-8D87-039388FA6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5A4D3-6FFA-6E4A-B701-135E73CA1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34C74-3004-5749-ABAC-81776326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658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043FD3-EBCD-7E4C-B5D5-B6B077E32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5745AC-A806-4B4E-AF4D-6026A6301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1B6BF-16CF-074D-8717-E0184F07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D376B-261F-4B40-A5A2-C00F4700B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1F040-AAE6-7B41-9F8F-EDB6EF2C6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45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F8DAF-334F-BF44-AA16-CE426CD63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4C488-4BC9-AC49-9849-526002E66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5DE20-834D-D94A-9394-B0BF81A6C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11E6D-70C9-6849-909F-0D97DE658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9599F-ACCE-4343-B7AA-2C88F183D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5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0A45D-46CE-ED40-ABFD-B76B9275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3F613-C173-8641-89AF-C9E5550C5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B69A4-F0F1-2F4F-AFFA-C305A8ACB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FB491-D1B4-EC4F-8D79-EF44B154E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78E24-2BE7-F444-89C9-1549ED772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12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60C7-1CDA-8F45-A96F-A3151CE81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8D543-C9B1-A140-A06D-E663ABF890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264E-D05C-5946-836F-6BF2F578D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56F553-8DC1-F24A-B9A2-6BD70D8FC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7D94D-56C1-7043-A972-ED8E6F94D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C723B-58C8-0E48-A6B3-A926FAF4F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27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DA824-B7CA-1046-A85F-0D2B2A0AB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BBF8E-0BE7-E445-9EA3-3F287BA93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749C66-BDF6-454F-990B-60D1AC23C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CC3FFF-28DE-5B43-A95D-9A85E23048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CE4984-368B-A944-9711-5D44C0394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078CC9-8C4F-3748-86BC-70952ED20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33CED-CF8A-D747-9346-41564C726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317F72-BF35-6544-B863-9AC38381F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06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8FCAE-1878-804F-B09E-00A81349D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AE90C1-A7EA-A249-9E77-27E555640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E640A-3FA7-2745-BC99-BA6343243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1C69FF-E19B-704E-B281-682F924D7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72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0915EE-D205-1340-89A5-E583B2FCC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B0DA5E-11A6-0847-9A70-EA99ED8F9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F351AB-5F94-8345-95EC-FC75880C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331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DF3BC-D83E-214A-BB0F-08203B142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BE571-C715-B04C-B309-005ABF69F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1915C7-EB28-F44E-BA29-808B71A02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4CBC5-127B-EF41-AD4E-D575F0238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96C1A-5C81-444B-B7DB-6FBB1D1C6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D44339-A9C8-E844-8DBB-4AEAE7D44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80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3E05-B8BF-E546-9ED0-5CC0E6DF7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1BEB5D-6F38-C54D-9D2C-FE1B5A10DA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900B9-819A-EC4E-9D02-1C2802A4D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FBE4FA-5ECB-6C43-8C0F-64FBDB360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54A522-9954-354E-BEFA-9AC7B2DC0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E9548-54B4-C04D-AAF0-8CB182A95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84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3DB7E2-22AD-A743-9741-5ABEBA95F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07BDF-4CFE-1C48-BCD6-6AFECA2BD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BD407-AF66-7B4F-B5F5-D68792DBD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EB277-61DE-5E46-9584-E1CCD79187FF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A9A48-6B78-2944-98FC-8AADF4C71C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04A7F-496A-064E-A274-B06F1EE4F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DE26E-1846-8648-9492-C073438CF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1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2k “viral”-enriched set from Rodney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012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401D402-7A58-5B41-9BDE-8E6BFEB86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" y="1664937"/>
            <a:ext cx="11264900" cy="44069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BF173B7-6851-B242-AA6C-E216C90033F8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Domain search workflow</a:t>
            </a:r>
          </a:p>
        </p:txBody>
      </p:sp>
    </p:spTree>
    <p:extLst>
      <p:ext uri="{BB962C8B-B14F-4D97-AF65-F5344CB8AC3E}">
        <p14:creationId xmlns:p14="http://schemas.microsoft.com/office/powerpoint/2010/main" val="2332937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2k “viral”-enriched set from Rodney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638F078-A198-964E-AF02-8C44DFEAA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180" y="1224643"/>
            <a:ext cx="93980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38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94292-9269-E54B-AB15-9C8D29FFC8F3}"/>
              </a:ext>
            </a:extLst>
          </p:cNvPr>
          <p:cNvSpPr txBox="1"/>
          <p:nvPr/>
        </p:nvSpPr>
        <p:spPr>
          <a:xfrm>
            <a:off x="1044820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~3k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assembled contigs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86A34B-654E-444B-94ED-82CB45B78E7A}"/>
              </a:ext>
            </a:extLst>
          </p:cNvPr>
          <p:cNvSpPr txBox="1"/>
          <p:nvPr/>
        </p:nvSpPr>
        <p:spPr>
          <a:xfrm>
            <a:off x="6391128" y="1640473"/>
            <a:ext cx="4036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~100k datasets with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non-assembled reads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636707-24B6-164E-97E9-7EC4A14B860B}"/>
              </a:ext>
            </a:extLst>
          </p:cNvPr>
          <p:cNvSpPr txBox="1"/>
          <p:nvPr/>
        </p:nvSpPr>
        <p:spPr>
          <a:xfrm>
            <a:off x="1044819" y="3166900"/>
            <a:ext cx="4036648" cy="30395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(assembled)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contigs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20700" lvl="1" indent="-292100"/>
            <a:r>
              <a:rPr lang="en-US" sz="2000" dirty="0">
                <a:solidFill>
                  <a:srgbClr val="C0000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✘</a:t>
            </a:r>
            <a:r>
              <a:rPr lang="en-US" sz="2000" dirty="0"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	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~300k CDD, no PFAM, POGs, etc. to avoid later work in filtering overlapping hits</a:t>
            </a:r>
          </a:p>
          <a:p>
            <a:pPr marL="520700" lvl="1" indent="-292100"/>
            <a:r>
              <a:rPr lang="en-US" sz="2000" dirty="0">
                <a:solidFill>
                  <a:srgbClr val="00B050"/>
                </a:solidFill>
                <a:latin typeface="Arial" panose="020B0604020202020204" pitchFamily="34" charset="0"/>
                <a:ea typeface="Zapf Dingbats"/>
                <a:cs typeface="Arial" panose="020B0604020202020204" pitchFamily="34" charset="0"/>
                <a:sym typeface="Zapf Dingbats"/>
              </a:rPr>
              <a:t>✓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~2k “viral”-enriched set from Rodney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84D624-8205-4C43-9ADC-CE50606A4A76}"/>
              </a:ext>
            </a:extLst>
          </p:cNvPr>
          <p:cNvSpPr txBox="1"/>
          <p:nvPr/>
        </p:nvSpPr>
        <p:spPr>
          <a:xfrm>
            <a:off x="6391128" y="3166901"/>
            <a:ext cx="4036648" cy="30395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rtlCol="0"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Inputs: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(non-assembled) reads</a:t>
            </a:r>
          </a:p>
          <a:p>
            <a:pPr marL="514350" indent="-514350">
              <a:buAutoNum type="arabicParenR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protein domain models</a:t>
            </a:r>
          </a:p>
          <a:p>
            <a:pPr marL="511175" lvl="1" indent="-282575">
              <a:buFont typeface="Arial"/>
              <a:buChar char="•"/>
            </a:pPr>
            <a:r>
              <a:rPr lang="is-IS" sz="2000" dirty="0">
                <a:latin typeface="Arial" panose="020B0604020202020204" pitchFamily="34" charset="0"/>
                <a:cs typeface="Arial" panose="020B0604020202020204" pitchFamily="34" charset="0"/>
              </a:rPr>
              <a:t>but...how to connect?</a:t>
            </a:r>
          </a:p>
          <a:p>
            <a:pPr marL="917575" lvl="2" indent="-406400">
              <a:buFont typeface="+mj-lt"/>
              <a:buAutoNum type="romanL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k-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mers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– build our own method?</a:t>
            </a:r>
          </a:p>
          <a:p>
            <a:pPr marL="917575" lvl="2" indent="-406400">
              <a:buFont typeface="+mj-lt"/>
              <a:buAutoNum type="romanL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min-hash, if it would work?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7F78B9-1ED7-A249-A02B-94CE036F347F}"/>
              </a:ext>
            </a:extLst>
          </p:cNvPr>
          <p:cNvSpPr txBox="1"/>
          <p:nvPr/>
        </p:nvSpPr>
        <p:spPr>
          <a:xfrm>
            <a:off x="1764224" y="390843"/>
            <a:ext cx="8663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Protein domains search pipeline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482EC36-131B-C742-A57B-122ABBE25E38}"/>
              </a:ext>
            </a:extLst>
          </p:cNvPr>
          <p:cNvCxnSpPr>
            <a:stCxn id="3" idx="2"/>
            <a:endCxn id="5" idx="0"/>
          </p:cNvCxnSpPr>
          <p:nvPr/>
        </p:nvCxnSpPr>
        <p:spPr>
          <a:xfrm flipH="1">
            <a:off x="3063143" y="2471470"/>
            <a:ext cx="1" cy="6954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71D6FE-4CA5-0D4A-9238-DB7DC40AAEEB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>
            <a:off x="8409452" y="2471470"/>
            <a:ext cx="0" cy="6954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046D36C2-D900-7E48-9F7F-81558747E734}"/>
              </a:ext>
            </a:extLst>
          </p:cNvPr>
          <p:cNvSpPr/>
          <p:nvPr/>
        </p:nvSpPr>
        <p:spPr>
          <a:xfrm>
            <a:off x="5987143" y="1534886"/>
            <a:ext cx="4789714" cy="49094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9601A3-ED10-CC47-9E0B-84745338F520}"/>
              </a:ext>
            </a:extLst>
          </p:cNvPr>
          <p:cNvSpPr/>
          <p:nvPr/>
        </p:nvSpPr>
        <p:spPr>
          <a:xfrm>
            <a:off x="6868886" y="4996543"/>
            <a:ext cx="2852057" cy="10014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93487A-2391-8042-8C71-50B9A95A73F9}"/>
              </a:ext>
            </a:extLst>
          </p:cNvPr>
          <p:cNvSpPr txBox="1"/>
          <p:nvPr/>
        </p:nvSpPr>
        <p:spPr>
          <a:xfrm>
            <a:off x="1764224" y="6259677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?Dataset clustering?</a:t>
            </a:r>
          </a:p>
        </p:txBody>
      </p:sp>
    </p:spTree>
    <p:extLst>
      <p:ext uri="{BB962C8B-B14F-4D97-AF65-F5344CB8AC3E}">
        <p14:creationId xmlns:p14="http://schemas.microsoft.com/office/powerpoint/2010/main" val="2242541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9C8B9F-973A-A140-AFDC-930FE9842411}"/>
              </a:ext>
            </a:extLst>
          </p:cNvPr>
          <p:cNvSpPr txBox="1"/>
          <p:nvPr/>
        </p:nvSpPr>
        <p:spPr>
          <a:xfrm>
            <a:off x="-577151" y="0"/>
            <a:ext cx="4036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Kmer-6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B7FF0D-5DBE-4C41-A9C4-30CD49CF3F97}"/>
              </a:ext>
            </a:extLst>
          </p:cNvPr>
          <p:cNvGrpSpPr/>
          <p:nvPr/>
        </p:nvGrpSpPr>
        <p:grpSpPr>
          <a:xfrm>
            <a:off x="1213757" y="2534194"/>
            <a:ext cx="10809514" cy="4323806"/>
            <a:chOff x="0" y="1981200"/>
            <a:chExt cx="12192000" cy="48768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6940650-493E-F040-9629-B1F243280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981200"/>
              <a:ext cx="12192000" cy="4876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FC4A84A-EC76-AB49-936C-DA7510D6F6B7}"/>
                </a:ext>
              </a:extLst>
            </p:cNvPr>
            <p:cNvSpPr txBox="1"/>
            <p:nvPr/>
          </p:nvSpPr>
          <p:spPr>
            <a:xfrm>
              <a:off x="11046542" y="3834580"/>
              <a:ext cx="891078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Rpstbln</a:t>
              </a:r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r>
                <a:rPr lang="en-US" dirty="0"/>
                <a:t>mash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33CBF64-5504-4E44-9D3F-A71CA1065A81}"/>
                </a:ext>
              </a:extLst>
            </p:cNvPr>
            <p:cNvCxnSpPr/>
            <p:nvPr/>
          </p:nvCxnSpPr>
          <p:spPr>
            <a:xfrm>
              <a:off x="1268361" y="4419600"/>
              <a:ext cx="995516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FDE73D6-A3D6-3247-B5EE-BD7E17655B64}"/>
                </a:ext>
              </a:extLst>
            </p:cNvPr>
            <p:cNvCxnSpPr/>
            <p:nvPr/>
          </p:nvCxnSpPr>
          <p:spPr>
            <a:xfrm>
              <a:off x="1268361" y="5377543"/>
              <a:ext cx="995516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79222428-91C7-9847-BBFD-C9BC75088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300" y="65551"/>
            <a:ext cx="3244195" cy="286475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13F30F-D2A9-EC46-A9BA-1AF8230CDE94}"/>
              </a:ext>
            </a:extLst>
          </p:cNvPr>
          <p:cNvSpPr txBox="1"/>
          <p:nvPr/>
        </p:nvSpPr>
        <p:spPr>
          <a:xfrm>
            <a:off x="8771198" y="1058045"/>
            <a:ext cx="2242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Common (very low …)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D50DBD-A162-5447-A31D-D0C544CEE744}"/>
              </a:ext>
            </a:extLst>
          </p:cNvPr>
          <p:cNvCxnSpPr>
            <a:cxnSpLocks/>
          </p:cNvCxnSpPr>
          <p:nvPr/>
        </p:nvCxnSpPr>
        <p:spPr>
          <a:xfrm>
            <a:off x="5015627" y="261322"/>
            <a:ext cx="345077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B04367D-A3A5-8D42-80EC-261EB916C3E7}"/>
              </a:ext>
            </a:extLst>
          </p:cNvPr>
          <p:cNvSpPr txBox="1"/>
          <p:nvPr/>
        </p:nvSpPr>
        <p:spPr>
          <a:xfrm>
            <a:off x="8503336" y="6555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500</a:t>
            </a:r>
          </a:p>
        </p:txBody>
      </p:sp>
    </p:spTree>
    <p:extLst>
      <p:ext uri="{BB962C8B-B14F-4D97-AF65-F5344CB8AC3E}">
        <p14:creationId xmlns:p14="http://schemas.microsoft.com/office/powerpoint/2010/main" val="2226100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9C8B9F-973A-A140-AFDC-930FE9842411}"/>
              </a:ext>
            </a:extLst>
          </p:cNvPr>
          <p:cNvSpPr txBox="1"/>
          <p:nvPr/>
        </p:nvSpPr>
        <p:spPr>
          <a:xfrm>
            <a:off x="-577151" y="0"/>
            <a:ext cx="40366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Kmer-6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EFF831-9983-BD41-9520-51C8D44B9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8221"/>
            <a:ext cx="4940300" cy="3492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168CF2-17C1-F24C-813B-C75D9CD2BC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300" y="2049821"/>
            <a:ext cx="5003800" cy="32893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066173C-3BFA-0544-AFEB-8FD632B6AEE0}"/>
              </a:ext>
            </a:extLst>
          </p:cNvPr>
          <p:cNvSpPr txBox="1"/>
          <p:nvPr/>
        </p:nvSpPr>
        <p:spPr>
          <a:xfrm>
            <a:off x="2047053" y="1578889"/>
            <a:ext cx="846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rpstbln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F55CA1-3342-6F4A-AB7F-B537528F6713}"/>
              </a:ext>
            </a:extLst>
          </p:cNvPr>
          <p:cNvSpPr txBox="1"/>
          <p:nvPr/>
        </p:nvSpPr>
        <p:spPr>
          <a:xfrm>
            <a:off x="7019103" y="1578889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Mash</a:t>
            </a:r>
          </a:p>
        </p:txBody>
      </p:sp>
    </p:spTree>
    <p:extLst>
      <p:ext uri="{BB962C8B-B14F-4D97-AF65-F5344CB8AC3E}">
        <p14:creationId xmlns:p14="http://schemas.microsoft.com/office/powerpoint/2010/main" val="1961831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08852E-7AEF-41C6-BE5B-8DD9CBB294CC}"/>
              </a:ext>
            </a:extLst>
          </p:cNvPr>
          <p:cNvSpPr txBox="1"/>
          <p:nvPr/>
        </p:nvSpPr>
        <p:spPr>
          <a:xfrm>
            <a:off x="356986" y="71063"/>
            <a:ext cx="11521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i="1" dirty="0">
                <a:latin typeface="Arial" panose="020B0604020202020204" pitchFamily="34" charset="0"/>
                <a:cs typeface="Arial" panose="020B0604020202020204" pitchFamily="34" charset="0"/>
              </a:rPr>
              <a:t>Selected 3 contigs with highest number of CDD hits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94DF6B-67F6-4F6F-89B9-AF401AAF0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76" y="683343"/>
            <a:ext cx="5328835" cy="30528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038D5A-0611-4C54-ADC1-2B3452981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403" y="3880043"/>
            <a:ext cx="6957259" cy="27987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08683D-C1DE-44D9-BF72-031C51269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3179" y="683343"/>
            <a:ext cx="5228942" cy="301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99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217</Words>
  <Application>Microsoft Office PowerPoint</Application>
  <PresentationFormat>Widescreen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Brito, Anderson</dc:creator>
  <cp:lastModifiedBy>Eneida</cp:lastModifiedBy>
  <cp:revision>54</cp:revision>
  <dcterms:created xsi:type="dcterms:W3CDTF">2019-11-04T15:05:09Z</dcterms:created>
  <dcterms:modified xsi:type="dcterms:W3CDTF">2019-11-06T21:04:47Z</dcterms:modified>
</cp:coreProperties>
</file>

<file path=docProps/thumbnail.jpeg>
</file>